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9"/>
  </p:notesMasterIdLst>
  <p:sldIdLst>
    <p:sldId id="258" r:id="rId3"/>
    <p:sldId id="256" r:id="rId4"/>
    <p:sldId id="259" r:id="rId5"/>
    <p:sldId id="257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yrtille Montaud" initials="MM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66"/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1218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microsoft.com/office/2015/10/relationships/revisionInfo" Target="revisionInfo.xml"/><Relationship Id="rId10" Type="http://schemas.openxmlformats.org/officeDocument/2006/relationships/commentAuthors" Target="commentAuthor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5-11-03T13:21:08.060" idx="1">
    <p:pos x="10" y="10"/>
    <p:text>I think there is a mistake in the English text. the blue colour should stand for a secondary relationship, not a primary relationship</p:text>
    <p:extLst>
      <p:ext uri="{C676402C-5697-4E1C-873F-D02D1690AC5C}">
        <p15:threadingInfo xmlns:p15="http://schemas.microsoft.com/office/powerpoint/2012/main" timeZoneBias="-6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076623-C00C-4084-B5D0-9BA2D0A7D7CD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B4E936-5E28-4999-80A0-50BB2B712D9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95318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BBB059D1-56EA-4E5D-8895-84099915A816}" type="slidenum">
              <a:rPr lang="en-US" altLang="en-US" smtClean="0"/>
              <a:pPr eaLnBrk="1" hangingPunct="1">
                <a:spcBef>
                  <a:spcPct val="0"/>
                </a:spcBef>
              </a:pPr>
              <a:t>1</a:t>
            </a:fld>
            <a:endParaRPr lang="en-US" altLang="en-US" dirty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6238728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B4E936-5E28-4999-80A0-50BB2B712D99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82527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12657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64FF2-BBD6-4861-B6CB-DA7B682EAA45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7FA95-70E5-4075-BCA8-4F2DDEDE13C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42683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64FF2-BBD6-4861-B6CB-DA7B682EAA45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7FA95-70E5-4075-BCA8-4F2DDEDE13C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4822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64FF2-BBD6-4861-B6CB-DA7B682EAA45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7FA95-70E5-4075-BCA8-4F2DDEDE13C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41495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48"/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endParaRPr lang="en-US" sz="1400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grpSp>
        <p:nvGrpSpPr>
          <p:cNvPr id="5" name="Group 147"/>
          <p:cNvGrpSpPr>
            <a:grpSpLocks noChangeAspect="1"/>
          </p:cNvGrpSpPr>
          <p:nvPr userDrawn="1"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6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US"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7" name="image1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6176850"/>
            <a:ext cx="4267200" cy="304800"/>
          </a:xfrm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Calibri"/>
                <a:cs typeface="Calibri"/>
                <a:sym typeface="Calibri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Rapid Response Teams Training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41DA84D-6B13-4DF3-B65B-F09B8BB8C7B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4626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458200" y="6481763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D6A613BE-47C0-4900-BDD3-FBF4F0FA465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1739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382000" y="6481763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A710C3AC-2753-431F-B300-29CC644D809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846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189212E-7EEF-474E-BAD5-E690FB6C06C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6277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Rapid Response Teams Training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3DD2E3D-E5A4-4523-9208-FA5290DDA11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81417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9D5047A-0E25-4095-99E5-D461DD111D7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27231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E9BC9DD-E369-4672-B478-B546514F658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3813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1718731-5FE6-492D-BD72-52B453B01C9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7535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64FF2-BBD6-4861-B6CB-DA7B682EAA45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7FA95-70E5-4075-BCA8-4F2DDEDE13C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96154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65ABD8E-E64D-4F34-8682-13533209394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61805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4A7E39D-06B1-4D79-9212-016EF015538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8819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222C279-9B2E-4222-BA3D-98325B57B10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50885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29A1650-9120-4C96-BED5-F20E40E936B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1660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64FF2-BBD6-4861-B6CB-DA7B682EAA45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7FA95-70E5-4075-BCA8-4F2DDEDE13C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25238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64FF2-BBD6-4861-B6CB-DA7B682EAA45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7FA95-70E5-4075-BCA8-4F2DDEDE13C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81457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64FF2-BBD6-4861-B6CB-DA7B682EAA45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7FA95-70E5-4075-BCA8-4F2DDEDE13C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30654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64FF2-BBD6-4861-B6CB-DA7B682EAA45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7FA95-70E5-4075-BCA8-4F2DDEDE13C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77364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64FF2-BBD6-4861-B6CB-DA7B682EAA45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7FA95-70E5-4075-BCA8-4F2DDEDE13C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1670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64FF2-BBD6-4861-B6CB-DA7B682EAA45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7FA95-70E5-4075-BCA8-4F2DDEDE13C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7257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64FF2-BBD6-4861-B6CB-DA7B682EAA45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7FA95-70E5-4075-BCA8-4F2DDEDE13C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4427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264FF2-BBD6-4861-B6CB-DA7B682EAA45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67FA95-70E5-4075-BCA8-4F2DDEDE13C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3192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33600" y="6356350"/>
            <a:ext cx="4648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r>
              <a:rPr lang="en-US"/>
              <a:t>Rapid Response Teams Training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02650" y="6481763"/>
            <a:ext cx="609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264479D6-E1AD-4E5B-A4F8-2E59461ED89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Subtitle 2"/>
          <p:cNvSpPr txBox="1">
            <a:spLocks/>
          </p:cNvSpPr>
          <p:nvPr userDrawn="1"/>
        </p:nvSpPr>
        <p:spPr>
          <a:xfrm>
            <a:off x="2209800" y="6176963"/>
            <a:ext cx="4267200" cy="304800"/>
          </a:xfrm>
          <a:prstGeom prst="rect">
            <a:avLst/>
          </a:prstGeom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bg1"/>
                </a:solidFill>
                <a:latin typeface="Calibri"/>
                <a:ea typeface="+mn-ea"/>
                <a:cs typeface="Calibri"/>
                <a:sym typeface="Calibri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fr-FR" sz="1400">
                <a:solidFill>
                  <a:srgbClr val="FFFFFF"/>
                </a:solidFill>
                <a:ea typeface="Calibri"/>
              </a:rPr>
              <a:t>Rapid Response Teams Training</a:t>
            </a:r>
            <a:endParaRPr lang="fr-FR" sz="1400" dirty="0">
              <a:solidFill>
                <a:srgbClr val="FFFFFF"/>
              </a:solidFill>
              <a:ea typeface="Calibri"/>
            </a:endParaRPr>
          </a:p>
        </p:txBody>
      </p:sp>
      <p:sp>
        <p:nvSpPr>
          <p:cNvPr id="1031" name="Shape 148"/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endParaRPr lang="en-US" sz="1400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8686800" y="6481763"/>
            <a:ext cx="609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450384FD-CC80-4B09-A768-218B646411B4}" type="slidenum">
              <a:rPr lang="en-US" sz="1600">
                <a:solidFill>
                  <a:schemeClr val="bg1"/>
                </a:solidFill>
              </a:rPr>
              <a:pPr eaLnBrk="1" hangingPunct="1"/>
              <a:t>‹#›</a:t>
            </a:fld>
            <a:endParaRPr lang="en-US" sz="1600">
              <a:solidFill>
                <a:schemeClr val="bg1"/>
              </a:solidFill>
            </a:endParaRPr>
          </a:p>
        </p:txBody>
      </p:sp>
      <p:grpSp>
        <p:nvGrpSpPr>
          <p:cNvPr id="1033" name="Group 147"/>
          <p:cNvGrpSpPr>
            <a:grpSpLocks noChangeAspect="1"/>
          </p:cNvGrpSpPr>
          <p:nvPr userDrawn="1"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1035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US"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1036" name="image1.png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1034" name="TextBox 12"/>
          <p:cNvSpPr txBox="1">
            <a:spLocks noChangeArrowheads="1"/>
          </p:cNvSpPr>
          <p:nvPr userDrawn="1"/>
        </p:nvSpPr>
        <p:spPr bwMode="auto">
          <a:xfrm>
            <a:off x="2057400" y="6478588"/>
            <a:ext cx="271420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fr-FR" sz="1200">
                <a:solidFill>
                  <a:schemeClr val="bg1"/>
                </a:solidFill>
                <a:latin typeface="Arial Narrow" pitchFamily="34" charset="0"/>
              </a:rPr>
              <a:t>Formation des Équipes d’Intervention Rapide</a:t>
            </a:r>
            <a:endParaRPr lang="en-GB" sz="120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2590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632523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mailto:ihrhrt@who.int" TargetMode="External"/><Relationship Id="rId2" Type="http://schemas.openxmlformats.org/officeDocument/2006/relationships/hyperlink" Target="https://extranet.who.int/hslp" TargetMode="Externa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Subtitle 2"/>
          <p:cNvSpPr>
            <a:spLocks noGrp="1"/>
          </p:cNvSpPr>
          <p:nvPr>
            <p:ph type="subTitle" idx="1"/>
          </p:nvPr>
        </p:nvSpPr>
        <p:spPr>
          <a:xfrm>
            <a:off x="2216" y="4797152"/>
            <a:ext cx="9132423" cy="720080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l" eaLnBrk="1" hangingPunct="1"/>
            <a:r>
              <a:rPr lang="en-US" altLang="en-US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A2.3 Exercice de cartographie des parties prenantes</a:t>
            </a:r>
          </a:p>
          <a:p>
            <a:pPr algn="l" eaLnBrk="1" hangingPunct="1"/>
            <a:br>
              <a:rPr lang="en-US" altLang="en-US" b="1" dirty="0">
                <a:solidFill>
                  <a:srgbClr val="002060"/>
                </a:solidFill>
                <a:cs typeface="Arial" charset="0"/>
              </a:rPr>
            </a:br>
            <a:endParaRPr lang="en-US" altLang="en-US" b="1" dirty="0">
              <a:solidFill>
                <a:srgbClr val="002060"/>
              </a:solidFill>
              <a:cs typeface="Arial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5496" y="5446385"/>
            <a:ext cx="216024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2200" b="1" dirty="0">
                <a:solidFill>
                  <a:srgbClr val="002060"/>
                </a:solidFill>
                <a:cs typeface="Arial" charset="0"/>
              </a:rPr>
              <a:t>Durée : 60 min</a:t>
            </a:r>
            <a:endParaRPr lang="en-GB" sz="2200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339752" y="86767"/>
            <a:ext cx="6794887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altLang="en-US" sz="3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Formation des</a:t>
            </a:r>
          </a:p>
          <a:p>
            <a:pPr algn="r"/>
            <a:r>
              <a:rPr lang="en-US" altLang="en-US" sz="36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Équipes</a:t>
            </a:r>
            <a:r>
              <a:rPr lang="en-US" altLang="en-US" sz="3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36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d’Intervention</a:t>
            </a:r>
            <a:r>
              <a:rPr lang="en-US" altLang="en-US" sz="3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36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Rapide</a:t>
            </a:r>
            <a:r>
              <a:rPr lang="en-US" altLang="en-US" sz="3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en-US" altLang="en-US" sz="3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altLang="en-US" sz="36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51685E7-9F43-4068-A4DF-6DF53EB953F9}"/>
              </a:ext>
            </a:extLst>
          </p:cNvPr>
          <p:cNvSpPr txBox="1"/>
          <p:nvPr/>
        </p:nvSpPr>
        <p:spPr>
          <a:xfrm>
            <a:off x="53805" y="6453336"/>
            <a:ext cx="22859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>
                <a:solidFill>
                  <a:srgbClr val="002060"/>
                </a:solidFill>
              </a:rPr>
              <a:t>Mise à jour: septembre 2015</a:t>
            </a:r>
            <a:endParaRPr lang="en-US" sz="1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47411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Autofit/>
          </a:bodyPr>
          <a:lstStyle/>
          <a:p>
            <a:br>
              <a:rPr lang="en-GB" sz="3600" dirty="0"/>
            </a:br>
            <a:r>
              <a:rPr lang="en-GB" sz="3600" b="1" dirty="0">
                <a:solidFill>
                  <a:srgbClr val="002060"/>
                </a:solidFill>
              </a:rPr>
              <a:t>Objectifs d'apprentissage</a:t>
            </a:r>
            <a:br>
              <a:rPr lang="en-GB" sz="3600" dirty="0"/>
            </a:br>
            <a:endParaRPr lang="en-GB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idx="4294967295"/>
          </p:nvPr>
        </p:nvSpPr>
        <p:spPr>
          <a:xfrm>
            <a:off x="323528" y="1196752"/>
            <a:ext cx="8569325" cy="5040313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fr-FR" sz="2400" dirty="0">
                <a:solidFill>
                  <a:srgbClr val="002060"/>
                </a:solidFill>
              </a:rPr>
              <a:t>À la fin de cette  activité,  vous  devriez  être en mesure :</a:t>
            </a:r>
          </a:p>
          <a:p>
            <a:pPr marL="0" lvl="0" indent="0">
              <a:buNone/>
            </a:pPr>
            <a:endParaRPr lang="en-GB" sz="2400" dirty="0">
              <a:solidFill>
                <a:srgbClr val="002060"/>
              </a:solidFill>
            </a:endParaRPr>
          </a:p>
          <a:p>
            <a:pPr lvl="0"/>
            <a:r>
              <a:rPr lang="en-GB" sz="2400" dirty="0" err="1">
                <a:solidFill>
                  <a:srgbClr val="002060"/>
                </a:solidFill>
              </a:rPr>
              <a:t>D’identifier</a:t>
            </a:r>
            <a:r>
              <a:rPr lang="en-GB" sz="2400" dirty="0">
                <a:solidFill>
                  <a:srgbClr val="002060"/>
                </a:solidFill>
              </a:rPr>
              <a:t> les parties prenantes aux activités des EIR sur le terrain.</a:t>
            </a:r>
          </a:p>
          <a:p>
            <a:pPr lvl="0"/>
            <a:r>
              <a:rPr lang="en-GB" sz="2400" dirty="0" err="1">
                <a:solidFill>
                  <a:srgbClr val="002060"/>
                </a:solidFill>
              </a:rPr>
              <a:t>D’expliquer</a:t>
            </a:r>
            <a:r>
              <a:rPr lang="en-GB" sz="2400" dirty="0">
                <a:solidFill>
                  <a:srgbClr val="002060"/>
                </a:solidFill>
              </a:rPr>
              <a:t> le rôle et les </a:t>
            </a:r>
            <a:r>
              <a:rPr lang="en-GB" sz="2400" dirty="0" err="1">
                <a:solidFill>
                  <a:srgbClr val="002060"/>
                </a:solidFill>
              </a:rPr>
              <a:t>fonctions</a:t>
            </a:r>
            <a:r>
              <a:rPr lang="en-GB" sz="2400" dirty="0">
                <a:solidFill>
                  <a:srgbClr val="002060"/>
                </a:solidFill>
              </a:rPr>
              <a:t> des parties prenantes aux activités des EIR sur le terrain. </a:t>
            </a:r>
          </a:p>
          <a:p>
            <a:pPr lvl="0"/>
            <a:r>
              <a:rPr lang="en-GB" sz="2400" dirty="0" err="1">
                <a:solidFill>
                  <a:srgbClr val="002060"/>
                </a:solidFill>
              </a:rPr>
              <a:t>D’opérer</a:t>
            </a:r>
            <a:r>
              <a:rPr lang="en-GB" sz="2400" dirty="0">
                <a:solidFill>
                  <a:srgbClr val="002060"/>
                </a:solidFill>
              </a:rPr>
              <a:t> au sein des mécanismes de coordination nationaux établis pour une meilleure préparation et riposte aux évènements de santé publique de portée nationale ou internationale.</a:t>
            </a:r>
          </a:p>
          <a:p>
            <a:pPr marL="0" indent="0" algn="just">
              <a:lnSpc>
                <a:spcPts val="2600"/>
              </a:lnSpc>
              <a:buNone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2707086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>
            <a:noAutofit/>
          </a:bodyPr>
          <a:lstStyle/>
          <a:p>
            <a:br>
              <a:rPr lang="en-GB" sz="3600" dirty="0"/>
            </a:br>
            <a:r>
              <a:rPr lang="en-GB" sz="3600" b="1" dirty="0">
                <a:solidFill>
                  <a:srgbClr val="002060"/>
                </a:solidFill>
              </a:rPr>
              <a:t>Instructions</a:t>
            </a:r>
            <a:br>
              <a:rPr lang="en-GB" sz="3600" dirty="0"/>
            </a:br>
            <a:endParaRPr lang="en-GB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idx="4294967295"/>
          </p:nvPr>
        </p:nvSpPr>
        <p:spPr>
          <a:xfrm>
            <a:off x="323528" y="2420888"/>
            <a:ext cx="8569325" cy="2880320"/>
          </a:xfrm>
          <a:prstGeom prst="rect">
            <a:avLst/>
          </a:prstGeom>
        </p:spPr>
        <p:txBody>
          <a:bodyPr>
            <a:noAutofit/>
          </a:bodyPr>
          <a:lstStyle/>
          <a:p>
            <a:pPr algn="just">
              <a:lnSpc>
                <a:spcPts val="25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2060"/>
                </a:solidFill>
              </a:rPr>
              <a:t>Identifier les parties prenantes avec lesquelles une EIR peut être amenée à </a:t>
            </a:r>
            <a:r>
              <a:rPr lang="en-GB" sz="2400" dirty="0" err="1">
                <a:solidFill>
                  <a:srgbClr val="002060"/>
                </a:solidFill>
              </a:rPr>
              <a:t>collaborer</a:t>
            </a:r>
            <a:r>
              <a:rPr lang="en-GB" sz="2400" dirty="0">
                <a:solidFill>
                  <a:srgbClr val="002060"/>
                </a:solidFill>
              </a:rPr>
              <a:t> sur le terrain.</a:t>
            </a:r>
          </a:p>
          <a:p>
            <a:pPr marL="0" indent="0" algn="just">
              <a:lnSpc>
                <a:spcPts val="2500"/>
              </a:lnSpc>
              <a:buNone/>
            </a:pPr>
            <a:endParaRPr lang="en-GB" sz="2400" dirty="0">
              <a:solidFill>
                <a:srgbClr val="002060"/>
              </a:solidFill>
            </a:endParaRPr>
          </a:p>
          <a:p>
            <a:pPr algn="just">
              <a:lnSpc>
                <a:spcPts val="2500"/>
              </a:lnSpc>
              <a:buFont typeface="Arial" panose="020B0604020202020204" pitchFamily="34" charset="0"/>
              <a:buChar char="•"/>
            </a:pPr>
            <a:r>
              <a:rPr lang="en-GB" sz="2400" dirty="0" err="1">
                <a:solidFill>
                  <a:srgbClr val="002060"/>
                </a:solidFill>
              </a:rPr>
              <a:t>Indiquer</a:t>
            </a:r>
            <a:r>
              <a:rPr lang="en-GB" sz="2400" dirty="0">
                <a:solidFill>
                  <a:srgbClr val="002060"/>
                </a:solidFill>
              </a:rPr>
              <a:t> leurs rôles et le rapport </a:t>
            </a:r>
            <a:r>
              <a:rPr lang="en-GB" sz="2400" dirty="0" err="1">
                <a:solidFill>
                  <a:srgbClr val="002060"/>
                </a:solidFill>
              </a:rPr>
              <a:t>existant</a:t>
            </a:r>
            <a:r>
              <a:rPr lang="en-GB" sz="2400" dirty="0">
                <a:solidFill>
                  <a:srgbClr val="002060"/>
                </a:solidFill>
              </a:rPr>
              <a:t> entre </a:t>
            </a:r>
            <a:r>
              <a:rPr lang="en-GB" sz="2400" dirty="0" err="1">
                <a:solidFill>
                  <a:srgbClr val="002060"/>
                </a:solidFill>
              </a:rPr>
              <a:t>l'EIR</a:t>
            </a:r>
            <a:r>
              <a:rPr lang="en-GB" sz="2400" dirty="0">
                <a:solidFill>
                  <a:srgbClr val="002060"/>
                </a:solidFill>
              </a:rPr>
              <a:t> et les parties </a:t>
            </a:r>
            <a:r>
              <a:rPr lang="en-GB" sz="2400" dirty="0" err="1">
                <a:solidFill>
                  <a:srgbClr val="002060"/>
                </a:solidFill>
              </a:rPr>
              <a:t>prenantes</a:t>
            </a:r>
            <a:r>
              <a:rPr lang="en-GB" sz="2400" dirty="0">
                <a:solidFill>
                  <a:srgbClr val="002060"/>
                </a:solidFill>
              </a:rPr>
              <a:t>.</a:t>
            </a:r>
            <a:endParaRPr lang="en-GB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55545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r>
              <a:rPr lang="en-GB" sz="2800" b="1" dirty="0">
                <a:solidFill>
                  <a:srgbClr val="002060"/>
                </a:solidFill>
              </a:rPr>
              <a:t>Exemple : rôles et relations des parties prenantes</a:t>
            </a:r>
          </a:p>
        </p:txBody>
      </p:sp>
      <p:sp>
        <p:nvSpPr>
          <p:cNvPr id="4" name="Rectangle 3"/>
          <p:cNvSpPr/>
          <p:nvPr/>
        </p:nvSpPr>
        <p:spPr>
          <a:xfrm>
            <a:off x="625722" y="1124744"/>
            <a:ext cx="1584176" cy="93610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800"/>
              </a:lnSpc>
            </a:pPr>
            <a:r>
              <a:rPr lang="en-GB" sz="1750" dirty="0" err="1"/>
              <a:t>Laboratoire</a:t>
            </a:r>
            <a:r>
              <a:rPr lang="en-GB" sz="1750" dirty="0"/>
              <a:t> national</a:t>
            </a:r>
          </a:p>
        </p:txBody>
      </p:sp>
      <p:sp>
        <p:nvSpPr>
          <p:cNvPr id="5" name="Rectangle 4"/>
          <p:cNvSpPr/>
          <p:nvPr/>
        </p:nvSpPr>
        <p:spPr>
          <a:xfrm>
            <a:off x="7236296" y="4068714"/>
            <a:ext cx="1584176" cy="936104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750" dirty="0">
                <a:solidFill>
                  <a:schemeClr val="tx1"/>
                </a:solidFill>
              </a:rPr>
              <a:t>ONG X</a:t>
            </a:r>
          </a:p>
        </p:txBody>
      </p:sp>
      <p:sp>
        <p:nvSpPr>
          <p:cNvPr id="7" name="Rectangle 6"/>
          <p:cNvSpPr/>
          <p:nvPr/>
        </p:nvSpPr>
        <p:spPr>
          <a:xfrm>
            <a:off x="6535651" y="1482642"/>
            <a:ext cx="1584176" cy="936104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750" dirty="0">
                <a:solidFill>
                  <a:schemeClr val="tx1"/>
                </a:solidFill>
              </a:rPr>
              <a:t>Nations </a:t>
            </a:r>
            <a:r>
              <a:rPr lang="en-GB" sz="1750" dirty="0" err="1">
                <a:solidFill>
                  <a:schemeClr val="tx1"/>
                </a:solidFill>
              </a:rPr>
              <a:t>Unies</a:t>
            </a:r>
            <a:endParaRPr lang="en-GB" sz="1750" dirty="0">
              <a:solidFill>
                <a:schemeClr val="tx1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flipH="1" flipV="1">
            <a:off x="2146671" y="2060848"/>
            <a:ext cx="1667531" cy="1872208"/>
          </a:xfrm>
          <a:prstGeom prst="straightConnector1">
            <a:avLst/>
          </a:prstGeom>
          <a:ln w="38100">
            <a:prstDash val="lg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396339" y="4149080"/>
            <a:ext cx="1756516" cy="936104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800"/>
              </a:lnSpc>
            </a:pPr>
            <a:r>
              <a:rPr lang="en-GB" sz="1750" spc="-20" dirty="0" err="1">
                <a:solidFill>
                  <a:schemeClr val="tx1"/>
                </a:solidFill>
              </a:rPr>
              <a:t>Groupes</a:t>
            </a:r>
            <a:r>
              <a:rPr lang="en-GB" sz="1750" spc="-20" dirty="0">
                <a:solidFill>
                  <a:schemeClr val="tx1"/>
                </a:solidFill>
              </a:rPr>
              <a:t> </a:t>
            </a:r>
            <a:r>
              <a:rPr lang="en-GB" sz="1750" spc="-20" dirty="0" err="1">
                <a:solidFill>
                  <a:schemeClr val="tx1"/>
                </a:solidFill>
              </a:rPr>
              <a:t>communautaires</a:t>
            </a:r>
            <a:endParaRPr lang="en-GB" sz="1750" spc="-20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3814202" y="4068714"/>
            <a:ext cx="1584176" cy="936104"/>
          </a:xfrm>
          <a:prstGeom prst="rect">
            <a:avLst/>
          </a:prstGeom>
          <a:solidFill>
            <a:srgbClr val="FF33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>
                <a:solidFill>
                  <a:schemeClr val="tx1"/>
                </a:solidFill>
              </a:rPr>
              <a:t>EIR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259632" y="2439075"/>
            <a:ext cx="16921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750" dirty="0"/>
              <a:t>Informations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336196" y="5079155"/>
            <a:ext cx="16921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750" dirty="0"/>
              <a:t>Équipements</a:t>
            </a:r>
          </a:p>
        </p:txBody>
      </p:sp>
      <p:cxnSp>
        <p:nvCxnSpPr>
          <p:cNvPr id="22" name="Curved Connector 21"/>
          <p:cNvCxnSpPr/>
          <p:nvPr/>
        </p:nvCxnSpPr>
        <p:spPr>
          <a:xfrm rot="5400000" flipH="1" flipV="1">
            <a:off x="5209860" y="2607266"/>
            <a:ext cx="1514308" cy="1137272"/>
          </a:xfrm>
          <a:prstGeom prst="curvedConnector3">
            <a:avLst/>
          </a:prstGeom>
          <a:ln>
            <a:headEnd type="triangle"/>
            <a:tailEnd type="non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6087254" y="2817026"/>
            <a:ext cx="16921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750" dirty="0"/>
              <a:t>Financement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363804" y="5085964"/>
            <a:ext cx="16921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750" dirty="0"/>
              <a:t>Ressources humaines</a:t>
            </a:r>
          </a:p>
        </p:txBody>
      </p:sp>
      <p:cxnSp>
        <p:nvCxnSpPr>
          <p:cNvPr id="33" name="Straight Arrow Connector 32"/>
          <p:cNvCxnSpPr>
            <a:stCxn id="6" idx="3"/>
          </p:cNvCxnSpPr>
          <p:nvPr/>
        </p:nvCxnSpPr>
        <p:spPr>
          <a:xfrm>
            <a:off x="2152855" y="4617132"/>
            <a:ext cx="1661347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5" idx="1"/>
            <a:endCxn id="18" idx="3"/>
          </p:cNvCxnSpPr>
          <p:nvPr/>
        </p:nvCxnSpPr>
        <p:spPr>
          <a:xfrm flipH="1">
            <a:off x="5398378" y="4536766"/>
            <a:ext cx="1837918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55521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>
            <a:extLst>
              <a:ext uri="{FF2B5EF4-FFF2-40B4-BE49-F238E27FC236}">
                <a16:creationId xmlns:a16="http://schemas.microsoft.com/office/drawing/2014/main" id="{75A310CD-2EA6-4C4B-9A39-48B0109090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altLang="en-US" sz="3600" b="1">
                <a:solidFill>
                  <a:srgbClr val="002060"/>
                </a:solidFill>
              </a:rPr>
              <a:t>Clause de non-responsabilité</a:t>
            </a:r>
          </a:p>
        </p:txBody>
      </p:sp>
      <p:sp>
        <p:nvSpPr>
          <p:cNvPr id="46083" name="Content Placeholder 2">
            <a:extLst>
              <a:ext uri="{FF2B5EF4-FFF2-40B4-BE49-F238E27FC236}">
                <a16:creationId xmlns:a16="http://schemas.microsoft.com/office/drawing/2014/main" id="{A0EB7FF0-DE40-4487-80F0-493239C7D3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84313"/>
            <a:ext cx="8229600" cy="4525962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altLang="en-US" sz="1500" b="1"/>
              <a:t>WHO Health Security Learning Platform - </a:t>
            </a:r>
            <a:r>
              <a:rPr lang="en-US" altLang="en-US" sz="1400" b="1"/>
              <a:t>Training Materials</a:t>
            </a:r>
            <a:endParaRPr lang="en-US" altLang="en-US" sz="1500" b="1"/>
          </a:p>
          <a:p>
            <a:pPr marL="0" indent="0">
              <a:buFont typeface="Arial" panose="020B0604020202020204" pitchFamily="34" charset="0"/>
              <a:buNone/>
            </a:pPr>
            <a:r>
              <a:rPr lang="fr-FR" altLang="en-US" sz="1500" b="1"/>
              <a:t>Plateforme d’Apprentissage de l'OMS sur la Sécurité Sanitaire - Matériel de formation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altLang="en-US" sz="1500"/>
          </a:p>
          <a:p>
            <a:pPr marL="0" indent="0">
              <a:buFont typeface="Arial" panose="020B0604020202020204" pitchFamily="34" charset="0"/>
              <a:buNone/>
            </a:pPr>
            <a:r>
              <a:rPr lang="fr-FR" altLang="en-US" sz="1500"/>
              <a:t>Ces matériels de formation de l'OMS sont © Organisation mondiale de la Santé (OMS) 2018. Tous droits réservés.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altLang="en-US" sz="1500"/>
          </a:p>
          <a:p>
            <a:pPr marL="0" indent="0">
              <a:buFont typeface="Arial" panose="020B0604020202020204" pitchFamily="34" charset="0"/>
              <a:buNone/>
            </a:pPr>
            <a:r>
              <a:rPr lang="fr-FR" altLang="en-US" sz="1500"/>
              <a:t>Votre utilisation de ces matériels est soumise aux conditions d’utilisation de la "Plate-forme d'Apprentissage de la Sécurité Sanitaire de l’OMS, Matériel de Formation", que vous avez acceptés lors du téléchargement et qui sont disponibles sur la Plateforme d'Apprentissage de la Sécurité Sanitaire: </a:t>
            </a:r>
            <a:r>
              <a:rPr lang="en-US" altLang="en-US" sz="1500" u="sng">
                <a:hlinkClick r:id="rId2"/>
              </a:rPr>
              <a:t>https://extranet.who.int/hslp</a:t>
            </a:r>
            <a:endParaRPr lang="en-US" altLang="en-US" sz="1500" u="sng"/>
          </a:p>
          <a:p>
            <a:pPr marL="0" indent="0">
              <a:buFont typeface="Arial" panose="020B0604020202020204" pitchFamily="34" charset="0"/>
              <a:buNone/>
            </a:pPr>
            <a:endParaRPr lang="fr-FR" altLang="en-US" sz="1500"/>
          </a:p>
          <a:p>
            <a:pPr marL="0" indent="0">
              <a:buFont typeface="Arial" panose="020B0604020202020204" pitchFamily="34" charset="0"/>
              <a:buNone/>
            </a:pPr>
            <a:r>
              <a:rPr lang="fr-FR" altLang="en-US" sz="1500"/>
              <a:t>Si vous adaptez, modifiez, traduisez ou révisez de toute autre manière le contenu de ces documents, vous n'impliquerez pas que l'OMS soit affiliée à de telles modifications et n'utiliserez pas le nom ou l'emblème de l'OMS dans ces documents modifiés.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altLang="en-US" sz="1500"/>
          </a:p>
          <a:p>
            <a:pPr marL="0" indent="0">
              <a:buFont typeface="Arial" panose="020B0604020202020204" pitchFamily="34" charset="0"/>
              <a:buNone/>
            </a:pPr>
            <a:r>
              <a:rPr lang="fr-FR" altLang="en-US" sz="1500"/>
              <a:t>En outre, nous vous invitons à informer l'OMS de toute modification de ces documents que vous utilisez publiquement, à des fins d'archivage et de développement continu, en envoyant un courrier électronique à l'adresse suivante: </a:t>
            </a:r>
            <a:r>
              <a:rPr lang="fr-FR" altLang="en-US" sz="1500">
                <a:hlinkClick r:id="rId3"/>
              </a:rPr>
              <a:t>ihrhrt@who.int</a:t>
            </a:r>
            <a:r>
              <a:rPr lang="fr-FR" altLang="en-US" sz="1500"/>
              <a:t> </a:t>
            </a:r>
            <a:endParaRPr lang="en-US" altLang="en-US" sz="1500"/>
          </a:p>
        </p:txBody>
      </p:sp>
    </p:spTree>
    <p:extLst>
      <p:ext uri="{BB962C8B-B14F-4D97-AF65-F5344CB8AC3E}">
        <p14:creationId xmlns:p14="http://schemas.microsoft.com/office/powerpoint/2010/main" val="23016285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67544" y="2708920"/>
            <a:ext cx="8229600" cy="1143000"/>
          </a:xfrm>
        </p:spPr>
        <p:txBody>
          <a:bodyPr/>
          <a:lstStyle/>
          <a:p>
            <a:r>
              <a:rPr lang="fr-FR" sz="6000" b="1" i="1" dirty="0" err="1">
                <a:solidFill>
                  <a:srgbClr val="002060"/>
                </a:solidFill>
              </a:rPr>
              <a:t>Merci</a:t>
            </a:r>
            <a:r>
              <a:rPr lang="fr-FR" sz="6000" b="1" i="1" dirty="0">
                <a:solidFill>
                  <a:srgbClr val="002060"/>
                </a:solidFill>
              </a:rPr>
              <a:t> </a:t>
            </a:r>
            <a:r>
              <a:rPr lang="fr-FR" sz="6000" b="1" i="1" dirty="0" err="1">
                <a:solidFill>
                  <a:srgbClr val="002060"/>
                </a:solidFill>
              </a:rPr>
              <a:t>!</a:t>
            </a:r>
            <a:endParaRPr lang="en-GB" sz="6000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1763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RC 59 Template E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558</TotalTime>
  <Words>324</Words>
  <Application>Microsoft Office PowerPoint</Application>
  <PresentationFormat>On-screen Show (4:3)</PresentationFormat>
  <Paragraphs>40</Paragraphs>
  <Slides>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Arial Narrow</vt:lpstr>
      <vt:lpstr>Calibri</vt:lpstr>
      <vt:lpstr>Office Theme</vt:lpstr>
      <vt:lpstr>RC 59 Template EN</vt:lpstr>
      <vt:lpstr>PowerPoint Presentation</vt:lpstr>
      <vt:lpstr> Objectifs d'apprentissage </vt:lpstr>
      <vt:lpstr> Instructions </vt:lpstr>
      <vt:lpstr>Exemple : rôles et relations des parties prenantes</vt:lpstr>
      <vt:lpstr>Clause de non-responsabilité</vt:lpstr>
      <vt:lpstr>Merci !</vt:lpstr>
    </vt:vector>
  </TitlesOfParts>
  <Company>WHO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Block A: Activity 2 (RRT)  Sub - Activity 5. Stakeholder mapping exercise.</dc:title>
  <dc:creator>SMALLWOOD, Catherine</dc:creator>
  <cp:lastModifiedBy>GOMEZ, Paula</cp:lastModifiedBy>
  <cp:revision>42</cp:revision>
  <dcterms:created xsi:type="dcterms:W3CDTF">2015-09-22T09:24:28Z</dcterms:created>
  <dcterms:modified xsi:type="dcterms:W3CDTF">2018-06-13T13:24:13Z</dcterms:modified>
</cp:coreProperties>
</file>